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Century Gothic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jSu8ffH84dv34+YoKO5yYL9SjC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enturyGothic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CenturyGothic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CenturyGothic-italic.fntdata"/><Relationship Id="rId6" Type="http://schemas.openxmlformats.org/officeDocument/2006/relationships/slide" Target="slides/slide2.xml"/><Relationship Id="rId18" Type="http://schemas.openxmlformats.org/officeDocument/2006/relationships/font" Target="fonts/CenturyGothic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/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3"/>
          <p:cNvSpPr txBox="1"/>
          <p:nvPr>
            <p:ph idx="1" type="body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indent="-309880" lvl="2" marL="13716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indent="-299719" lvl="3" marL="1828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indent="-299720" lvl="4" marL="22860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indent="-299720" lvl="5" marL="27432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indent="-299720" lvl="6" marL="32004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indent="-299720" lvl="7" marL="3657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indent="-299720" lvl="8" marL="4114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/>
        </p:txBody>
      </p:sp>
      <p:sp>
        <p:nvSpPr>
          <p:cNvPr id="75" name="Google Shape;75;p23"/>
          <p:cNvSpPr txBox="1"/>
          <p:nvPr>
            <p:ph idx="2" type="body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6" name="Google Shape;76;p2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4"/>
          <p:cNvSpPr txBox="1"/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4"/>
          <p:cNvSpPr/>
          <p:nvPr>
            <p:ph idx="2" type="pic"/>
          </p:nvPr>
        </p:nvSpPr>
        <p:spPr>
          <a:xfrm>
            <a:off x="6949546" y="1143000"/>
            <a:ext cx="3200400" cy="4572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82" name="Google Shape;82;p24"/>
          <p:cNvSpPr txBox="1"/>
          <p:nvPr>
            <p:ph idx="1" type="body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3" name="Google Shape;83;p24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panoramica con didascalia">
  <p:cSld name="Immagine panoramica con didascalia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5"/>
          <p:cNvSpPr txBox="1"/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5"/>
          <p:cNvSpPr/>
          <p:nvPr>
            <p:ph idx="2" type="pic"/>
          </p:nvPr>
        </p:nvSpPr>
        <p:spPr>
          <a:xfrm>
            <a:off x="1154955" y="685800"/>
            <a:ext cx="8825658" cy="3640666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89" name="Google Shape;89;p25"/>
          <p:cNvSpPr txBox="1"/>
          <p:nvPr>
            <p:ph idx="1" type="body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0" name="Google Shape;90;p25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5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zione con didascalia">
  <p:cSld name="Citazione con didascalia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6"/>
          <p:cNvSpPr txBox="1"/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6"/>
          <p:cNvSpPr txBox="1"/>
          <p:nvPr>
            <p:ph idx="1" type="body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b="0" i="0" sz="140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6" name="Google Shape;96;p26"/>
          <p:cNvSpPr txBox="1"/>
          <p:nvPr>
            <p:ph idx="2" type="body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7" name="Google Shape;97;p26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6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00" name="Google Shape;100;p26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220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1" name="Google Shape;101;p26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220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onne">
  <p:cSld name="3 colonn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7"/>
          <p:cNvSpPr txBox="1"/>
          <p:nvPr>
            <p:ph idx="1" type="body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5" name="Google Shape;105;p27"/>
          <p:cNvSpPr txBox="1"/>
          <p:nvPr>
            <p:ph idx="2" type="body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06" name="Google Shape;106;p27"/>
          <p:cNvSpPr txBox="1"/>
          <p:nvPr>
            <p:ph idx="3" type="body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7" name="Google Shape;107;p27"/>
          <p:cNvSpPr txBox="1"/>
          <p:nvPr>
            <p:ph idx="4" type="body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08" name="Google Shape;108;p27"/>
          <p:cNvSpPr txBox="1"/>
          <p:nvPr>
            <p:ph idx="5" type="body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9" name="Google Shape;109;p27"/>
          <p:cNvSpPr txBox="1"/>
          <p:nvPr>
            <p:ph idx="6" type="body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110" name="Google Shape;110;p27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27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" name="Google Shape;112;p2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7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onne immagine">
  <p:cSld name="3 colonne immagin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8"/>
          <p:cNvSpPr txBox="1"/>
          <p:nvPr>
            <p:ph idx="1" type="body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18" name="Google Shape;118;p28"/>
          <p:cNvSpPr/>
          <p:nvPr>
            <p:ph idx="2" type="pic"/>
          </p:nvPr>
        </p:nvSpPr>
        <p:spPr>
          <a:xfrm>
            <a:off x="652463" y="2209800"/>
            <a:ext cx="2940050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19" name="Google Shape;119;p28"/>
          <p:cNvSpPr txBox="1"/>
          <p:nvPr>
            <p:ph idx="3" type="body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0" name="Google Shape;120;p28"/>
          <p:cNvSpPr txBox="1"/>
          <p:nvPr>
            <p:ph idx="4" type="body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1" name="Google Shape;121;p28"/>
          <p:cNvSpPr/>
          <p:nvPr>
            <p:ph idx="5" type="pic"/>
          </p:nvPr>
        </p:nvSpPr>
        <p:spPr>
          <a:xfrm>
            <a:off x="3889374" y="2209800"/>
            <a:ext cx="2930525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2" name="Google Shape;122;p28"/>
          <p:cNvSpPr txBox="1"/>
          <p:nvPr>
            <p:ph idx="6" type="body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3" name="Google Shape;123;p28"/>
          <p:cNvSpPr txBox="1"/>
          <p:nvPr>
            <p:ph idx="7" type="body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4" name="Google Shape;124;p28"/>
          <p:cNvSpPr/>
          <p:nvPr>
            <p:ph idx="8" type="pic"/>
          </p:nvPr>
        </p:nvSpPr>
        <p:spPr>
          <a:xfrm>
            <a:off x="7124699" y="2209800"/>
            <a:ext cx="2932113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5" name="Google Shape;125;p28"/>
          <p:cNvSpPr txBox="1"/>
          <p:nvPr>
            <p:ph idx="9" type="body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126" name="Google Shape;126;p28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" name="Google Shape;127;p28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" name="Google Shape;128;p2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9"/>
          <p:cNvSpPr txBox="1"/>
          <p:nvPr>
            <p:ph idx="1" type="body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4" name="Google Shape;134;p29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9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/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0"/>
          <p:cNvSpPr txBox="1"/>
          <p:nvPr>
            <p:ph idx="1" type="body"/>
          </p:nvPr>
        </p:nvSpPr>
        <p:spPr>
          <a:xfrm rot="5400000">
            <a:off x="1679576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40" name="Google Shape;140;p30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0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sottotitolo">
  <p:cSld name="Titolo e sottotitolo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5"/>
          <p:cNvSpPr txBox="1"/>
          <p:nvPr>
            <p:ph idx="1" type="body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4" name="Google Shape;24;p15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6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0" name="Google Shape;30;p16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da nome">
  <p:cSld name="Scheda nom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/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" type="body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1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7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8"/>
          <p:cNvSpPr txBox="1"/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8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1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/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" type="body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19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9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0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" type="body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54" name="Google Shape;54;p20"/>
          <p:cNvSpPr txBox="1"/>
          <p:nvPr>
            <p:ph idx="2" type="body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55" name="Google Shape;55;p20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" type="body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1" name="Google Shape;61;p21"/>
          <p:cNvSpPr txBox="1"/>
          <p:nvPr>
            <p:ph idx="2" type="body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62" name="Google Shape;62;p21"/>
          <p:cNvSpPr txBox="1"/>
          <p:nvPr>
            <p:ph idx="3" type="body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3" name="Google Shape;63;p21"/>
          <p:cNvSpPr txBox="1"/>
          <p:nvPr>
            <p:ph idx="4" type="body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64" name="Google Shape;64;p2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1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2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2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6.xml"/><Relationship Id="rId22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5.xml"/><Relationship Id="rId21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7.xml"/><Relationship Id="rId23" Type="http://schemas.openxmlformats.org/officeDocument/2006/relationships/theme" Target="../theme/theme2.xml"/><Relationship Id="rId1" Type="http://schemas.openxmlformats.org/officeDocument/2006/relationships/image" Target="../media/image9.png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slideLayout" Target="../slideLayouts/slideLayout4.xml"/><Relationship Id="rId15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19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.xml"/><Relationship Id="rId1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3"/>
          <p:cNvPicPr preferRelativeResize="0"/>
          <p:nvPr/>
        </p:nvPicPr>
        <p:blipFill rotWithShape="1">
          <a:blip r:embed="rId2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3"/>
          <p:cNvPicPr preferRelativeResize="0"/>
          <p:nvPr/>
        </p:nvPicPr>
        <p:blipFill rotWithShape="1">
          <a:blip r:embed="rId3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3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" name="Google Shape;9;p13"/>
          <p:cNvPicPr preferRelativeResize="0"/>
          <p:nvPr/>
        </p:nvPicPr>
        <p:blipFill rotWithShape="1">
          <a:blip r:embed="rId4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3"/>
          <p:cNvPicPr preferRelativeResize="0"/>
          <p:nvPr/>
        </p:nvPicPr>
        <p:blipFill rotWithShape="1">
          <a:blip r:embed="rId5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13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13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" name="Google Shape;15;p13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" name="Google Shape;16;p1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6.jpg"/><Relationship Id="rId5" Type="http://schemas.openxmlformats.org/officeDocument/2006/relationships/image" Target="../media/image16.jpg"/><Relationship Id="rId6" Type="http://schemas.openxmlformats.org/officeDocument/2006/relationships/image" Target="../media/image18.jpg"/><Relationship Id="rId7" Type="http://schemas.openxmlformats.org/officeDocument/2006/relationships/image" Target="../media/image17.jpg"/><Relationship Id="rId8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mmagine che contiene musica, strumento ad arco, Strumento musicale, Famiglia del violino&#10;&#10;Descrizione generata automaticamente" id="148" name="Google Shape;14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415" y="210205"/>
            <a:ext cx="5052629" cy="33221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persona, vestiti, intrattenimento, concerto&#10;&#10;Descrizione generata automaticamente" id="149" name="Google Shape;14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58581" y="3758408"/>
            <a:ext cx="6607277" cy="2909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Arte bambini, Prodotto di carta, calligrafia&#10;&#10;Descrizione generata automaticamente" id="150" name="Google Shape;150;p1"/>
          <p:cNvPicPr preferRelativeResize="0"/>
          <p:nvPr/>
        </p:nvPicPr>
        <p:blipFill rotWithShape="1">
          <a:blip r:embed="rId6">
            <a:alphaModFix/>
          </a:blip>
          <a:srcRect b="5145" l="13600" r="13333" t="2990"/>
          <a:stretch/>
        </p:blipFill>
        <p:spPr>
          <a:xfrm>
            <a:off x="1373709" y="3758408"/>
            <a:ext cx="2694039" cy="265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62219" y="210204"/>
            <a:ext cx="2624556" cy="349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41897" y="210205"/>
            <a:ext cx="1810669" cy="3499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0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1333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0"/>
          <p:cNvSpPr txBox="1"/>
          <p:nvPr>
            <p:ph idx="4294967295" type="title"/>
          </p:nvPr>
        </p:nvSpPr>
        <p:spPr>
          <a:xfrm>
            <a:off x="5024438" y="609600"/>
            <a:ext cx="7167562" cy="1243013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it-IT"/>
              <a:t>but… we have a choise..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18636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2"/>
          <p:cNvPicPr preferRelativeResize="0"/>
          <p:nvPr/>
        </p:nvPicPr>
        <p:blipFill rotWithShape="1">
          <a:blip r:embed="rId4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2"/>
          <p:cNvPicPr preferRelativeResize="0"/>
          <p:nvPr/>
        </p:nvPicPr>
        <p:blipFill rotWithShape="1">
          <a:blip r:embed="rId5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2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2" name="Google Shape;242;p12"/>
          <p:cNvPicPr preferRelativeResize="0"/>
          <p:nvPr/>
        </p:nvPicPr>
        <p:blipFill rotWithShape="1">
          <a:blip r:embed="rId6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2"/>
          <p:cNvPicPr preferRelativeResize="0"/>
          <p:nvPr/>
        </p:nvPicPr>
        <p:blipFill rotWithShape="1">
          <a:blip r:embed="rId7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5" name="Google Shape;245;p12"/>
          <p:cNvPicPr preferRelativeResize="0"/>
          <p:nvPr/>
        </p:nvPicPr>
        <p:blipFill rotWithShape="1">
          <a:blip r:embed="rId8">
            <a:alphaModFix amt="25000"/>
          </a:blip>
          <a:srcRect b="0" l="0" r="0"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2"/>
          <p:cNvSpPr txBox="1"/>
          <p:nvPr>
            <p:ph type="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</a:pPr>
            <a:r>
              <a:rPr lang="it-IT" sz="7200"/>
              <a:t>thank you for your attention</a:t>
            </a:r>
            <a:endParaRPr/>
          </a:p>
        </p:txBody>
      </p:sp>
      <p:sp>
        <p:nvSpPr>
          <p:cNvPr id="247" name="Google Shape;247;p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mmagine che contiene Cervello&#10;&#10;Descrizione generata automaticamente" id="158" name="Google Shape;158;p2"/>
          <p:cNvPicPr preferRelativeResize="0"/>
          <p:nvPr/>
        </p:nvPicPr>
        <p:blipFill rotWithShape="1">
          <a:blip r:embed="rId4">
            <a:alphaModFix/>
          </a:blip>
          <a:srcRect b="0" l="0" r="2789" t="0"/>
          <a:stretch/>
        </p:blipFill>
        <p:spPr>
          <a:xfrm>
            <a:off x="3853617" y="1721878"/>
            <a:ext cx="4681411" cy="47275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"/>
          <p:cNvSpPr txBox="1"/>
          <p:nvPr/>
        </p:nvSpPr>
        <p:spPr>
          <a:xfrm>
            <a:off x="914400" y="270871"/>
            <a:ext cx="10776154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8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embodied cognition</a:t>
            </a:r>
            <a:endParaRPr sz="8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/>
          <p:cNvSpPr txBox="1"/>
          <p:nvPr>
            <p:ph type="title"/>
          </p:nvPr>
        </p:nvSpPr>
        <p:spPr>
          <a:xfrm>
            <a:off x="1154952" y="1401147"/>
            <a:ext cx="8825659" cy="1164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685800" lvl="0" marL="685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Char char="•"/>
            </a:pPr>
            <a:r>
              <a:rPr lang="it-IT"/>
              <a:t>our students’ needs</a:t>
            </a:r>
            <a:br>
              <a:rPr lang="it-IT"/>
            </a:br>
            <a:endParaRPr/>
          </a:p>
        </p:txBody>
      </p:sp>
      <p:sp>
        <p:nvSpPr>
          <p:cNvPr id="165" name="Google Shape;165;p3"/>
          <p:cNvSpPr txBox="1"/>
          <p:nvPr>
            <p:ph idx="1" type="body"/>
          </p:nvPr>
        </p:nvSpPr>
        <p:spPr>
          <a:xfrm>
            <a:off x="1154952" y="2642118"/>
            <a:ext cx="8825659" cy="12316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685800" lvl="0" marL="685800" rtl="0" algn="l">
              <a:spcBef>
                <a:spcPts val="0"/>
              </a:spcBef>
              <a:spcAft>
                <a:spcPts val="0"/>
              </a:spcAft>
              <a:buSzPts val="3840"/>
              <a:buFont typeface="Arial"/>
              <a:buChar char="•"/>
            </a:pPr>
            <a:r>
              <a:rPr lang="it-IT" sz="4800"/>
              <a:t>neuroscience research</a:t>
            </a:r>
            <a:endParaRPr sz="4800"/>
          </a:p>
        </p:txBody>
      </p:sp>
      <p:sp>
        <p:nvSpPr>
          <p:cNvPr id="166" name="Google Shape;166;p3"/>
          <p:cNvSpPr txBox="1"/>
          <p:nvPr/>
        </p:nvSpPr>
        <p:spPr>
          <a:xfrm>
            <a:off x="1229360" y="4328676"/>
            <a:ext cx="809067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</a:pPr>
            <a:r>
              <a:rPr lang="it-IT"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my personal experience</a:t>
            </a:r>
            <a:endParaRPr sz="4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2" name="Google Shape;172;p4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2433" l="21141" r="4215" t="7179"/>
          <a:stretch/>
        </p:blipFill>
        <p:spPr>
          <a:xfrm>
            <a:off x="3523443" y="1007015"/>
            <a:ext cx="6134160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4"/>
          <p:cNvSpPr txBox="1"/>
          <p:nvPr/>
        </p:nvSpPr>
        <p:spPr>
          <a:xfrm>
            <a:off x="384855" y="279919"/>
            <a:ext cx="10597275" cy="23391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</a:pPr>
            <a:r>
              <a:rPr lang="it-IT" sz="4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students’ needs: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4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sustained attention</a:t>
            </a:r>
            <a:endParaRPr sz="4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659D"/>
          </a:solidFill>
          <a:ln cap="rnd" cmpd="sng" w="19050">
            <a:solidFill>
              <a:srgbClr val="4A080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" name="Google Shape;180;p5"/>
          <p:cNvSpPr txBox="1"/>
          <p:nvPr/>
        </p:nvSpPr>
        <p:spPr>
          <a:xfrm>
            <a:off x="384855" y="279919"/>
            <a:ext cx="10597275" cy="2831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</a:pPr>
            <a:r>
              <a:rPr lang="it-IT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neuroscience research: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 to process knowledge we must propose 	 meaningful practical experiences</a:t>
            </a:r>
            <a:endParaRPr sz="4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1" name="Google Shape;18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5780" y="2396461"/>
            <a:ext cx="7660439" cy="4050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Char char="•"/>
            </a:pPr>
            <a:r>
              <a:rPr lang="it-IT"/>
              <a:t>my personal experience</a:t>
            </a:r>
            <a:endParaRPr/>
          </a:p>
        </p:txBody>
      </p:sp>
      <p:pic>
        <p:nvPicPr>
          <p:cNvPr id="187" name="Google Shape;18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23" y="0"/>
            <a:ext cx="124166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 txBox="1"/>
          <p:nvPr/>
        </p:nvSpPr>
        <p:spPr>
          <a:xfrm>
            <a:off x="9162648" y="2175200"/>
            <a:ext cx="2304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body never lies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7"/>
          <p:cNvPicPr preferRelativeResize="0"/>
          <p:nvPr/>
        </p:nvPicPr>
        <p:blipFill rotWithShape="1">
          <a:blip r:embed="rId4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7"/>
          <p:cNvPicPr preferRelativeResize="0"/>
          <p:nvPr/>
        </p:nvPicPr>
        <p:blipFill rotWithShape="1">
          <a:blip r:embed="rId5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7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6" name="Google Shape;196;p7"/>
          <p:cNvPicPr preferRelativeResize="0"/>
          <p:nvPr/>
        </p:nvPicPr>
        <p:blipFill rotWithShape="1">
          <a:blip r:embed="rId6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7"/>
          <p:cNvPicPr preferRelativeResize="0"/>
          <p:nvPr/>
        </p:nvPicPr>
        <p:blipFill rotWithShape="1">
          <a:blip r:embed="rId7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Google Shape;199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 cap="rnd" cmpd="sng" w="19050">
            <a:solidFill>
              <a:srgbClr val="4A080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7"/>
          <p:cNvSpPr txBox="1"/>
          <p:nvPr>
            <p:ph type="title"/>
          </p:nvPr>
        </p:nvSpPr>
        <p:spPr>
          <a:xfrm>
            <a:off x="647701" y="1454964"/>
            <a:ext cx="3339281" cy="33088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Century Gothic"/>
              <a:buNone/>
            </a:pPr>
            <a:r>
              <a:rPr lang="it-IT" sz="4700"/>
              <a:t>an example…</a:t>
            </a:r>
            <a:endParaRPr/>
          </a:p>
        </p:txBody>
      </p:sp>
      <p:sp>
        <p:nvSpPr>
          <p:cNvPr id="201" name="Google Shape;201;p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mmagine che contiene tipografia, Elementi grafici, Carattere, calligrafia&#10;&#10;Descrizione generata automaticamente" id="202" name="Google Shape;202;p7"/>
          <p:cNvPicPr preferRelativeResize="0"/>
          <p:nvPr/>
        </p:nvPicPr>
        <p:blipFill rotWithShape="1">
          <a:blip r:embed="rId8">
            <a:alphaModFix/>
          </a:blip>
          <a:srcRect b="2618" l="0" r="-2" t="6178"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8"/>
          <p:cNvPicPr preferRelativeResize="0"/>
          <p:nvPr/>
        </p:nvPicPr>
        <p:blipFill rotWithShape="1">
          <a:blip r:embed="rId4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8"/>
          <p:cNvPicPr preferRelativeResize="0"/>
          <p:nvPr/>
        </p:nvPicPr>
        <p:blipFill rotWithShape="1">
          <a:blip r:embed="rId5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8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0" name="Google Shape;210;p8"/>
          <p:cNvPicPr preferRelativeResize="0"/>
          <p:nvPr/>
        </p:nvPicPr>
        <p:blipFill rotWithShape="1">
          <a:blip r:embed="rId6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8"/>
          <p:cNvPicPr preferRelativeResize="0"/>
          <p:nvPr/>
        </p:nvPicPr>
        <p:blipFill rotWithShape="1">
          <a:blip r:embed="rId7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" name="Google Shape;213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 cap="rnd" cmpd="sng" w="19050">
            <a:solidFill>
              <a:srgbClr val="4A080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" name="Google Shape;214;p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5" name="Google Shape;215;p8"/>
          <p:cNvPicPr preferRelativeResize="0"/>
          <p:nvPr/>
        </p:nvPicPr>
        <p:blipFill rotWithShape="1">
          <a:blip r:embed="rId8">
            <a:alphaModFix/>
          </a:blip>
          <a:srcRect b="9504" l="0" r="0" t="9504"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8"/>
          <p:cNvSpPr txBox="1"/>
          <p:nvPr>
            <p:ph type="title"/>
          </p:nvPr>
        </p:nvSpPr>
        <p:spPr>
          <a:xfrm>
            <a:off x="610733" y="3957105"/>
            <a:ext cx="2815546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Century Gothic"/>
              <a:buNone/>
            </a:pPr>
            <a:r>
              <a:rPr lang="it-IT" sz="4700"/>
              <a:t>or..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"/>
          <p:cNvSpPr txBox="1"/>
          <p:nvPr>
            <p:ph type="title"/>
          </p:nvPr>
        </p:nvSpPr>
        <p:spPr>
          <a:xfrm>
            <a:off x="1154954" y="1676400"/>
            <a:ext cx="8825659" cy="974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entury Gothic"/>
              <a:buNone/>
            </a:pPr>
            <a:r>
              <a:rPr lang="it-IT" sz="2800"/>
              <a:t>What I hear, I forget.</a:t>
            </a:r>
            <a:br>
              <a:rPr lang="it-IT"/>
            </a:br>
            <a:endParaRPr/>
          </a:p>
        </p:txBody>
      </p:sp>
      <p:sp>
        <p:nvSpPr>
          <p:cNvPr id="222" name="Google Shape;222;p9"/>
          <p:cNvSpPr txBox="1"/>
          <p:nvPr>
            <p:ph idx="1" type="body"/>
          </p:nvPr>
        </p:nvSpPr>
        <p:spPr>
          <a:xfrm>
            <a:off x="1154954" y="2580640"/>
            <a:ext cx="8825659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it-IT" sz="4800"/>
              <a:t>What I see,I remember.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223" name="Google Shape;223;p9"/>
          <p:cNvSpPr txBox="1"/>
          <p:nvPr/>
        </p:nvSpPr>
        <p:spPr>
          <a:xfrm>
            <a:off x="1154954" y="4492228"/>
            <a:ext cx="8825658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 do, I learn.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one">
  <a:themeElements>
    <a:clrScheme name="Ione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2024-06-07T09:59:32Z</dcterms:created>
  <dc:creator>Chiara Melacca</dc:creator>
</cp:coreProperties>
</file>